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60" r:id="rId6"/>
    <p:sldId id="262" r:id="rId7"/>
    <p:sldId id="263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1D4B-F935-41C5-BCAB-C6DFBC62E7C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DE5D-FD9B-49E3-B8F5-885289ED0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21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1D4B-F935-41C5-BCAB-C6DFBC62E7C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DE5D-FD9B-49E3-B8F5-885289ED0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9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1D4B-F935-41C5-BCAB-C6DFBC62E7C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DE5D-FD9B-49E3-B8F5-885289ED0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788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1D4B-F935-41C5-BCAB-C6DFBC62E7C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DE5D-FD9B-49E3-B8F5-885289ED0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18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1D4B-F935-41C5-BCAB-C6DFBC62E7C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DE5D-FD9B-49E3-B8F5-885289ED0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46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1D4B-F935-41C5-BCAB-C6DFBC62E7C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DE5D-FD9B-49E3-B8F5-885289ED0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64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1D4B-F935-41C5-BCAB-C6DFBC62E7C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DE5D-FD9B-49E3-B8F5-885289ED0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50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1D4B-F935-41C5-BCAB-C6DFBC62E7C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DE5D-FD9B-49E3-B8F5-885289ED0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432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1D4B-F935-41C5-BCAB-C6DFBC62E7C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DE5D-FD9B-49E3-B8F5-885289ED0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59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1D4B-F935-41C5-BCAB-C6DFBC62E7C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DE5D-FD9B-49E3-B8F5-885289ED0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4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1D4B-F935-41C5-BCAB-C6DFBC62E7C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DE5D-FD9B-49E3-B8F5-885289ED0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97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1D4B-F935-41C5-BCAB-C6DFBC62E7CD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BDE5D-FD9B-49E3-B8F5-885289ED0C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61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158" y="-10725"/>
            <a:ext cx="11028608" cy="557614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4766" y="3988404"/>
            <a:ext cx="9144000" cy="2412396"/>
          </a:xfrm>
        </p:spPr>
        <p:txBody>
          <a:bodyPr/>
          <a:lstStyle/>
          <a:p>
            <a:r>
              <a:rPr lang="ru-RU" sz="3200" b="1" dirty="0" smtClean="0"/>
              <a:t>Как повысить качество образования в школе?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sz="2800" dirty="0"/>
              <a:t>р</a:t>
            </a:r>
            <a:r>
              <a:rPr lang="ru-RU" sz="2800" dirty="0" smtClean="0"/>
              <a:t>азработано участниками школьного парламента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16" y="3014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Montserrat"/>
              </a:rPr>
              <a:t>Муниципальное автономное общеобразовательное учреждение </a:t>
            </a:r>
          </a:p>
          <a:p>
            <a:r>
              <a:rPr lang="ru-RU" b="1" i="0" dirty="0" smtClean="0">
                <a:solidFill>
                  <a:srgbClr val="000000"/>
                </a:solidFill>
                <a:effectLst/>
                <a:latin typeface="Montserrat"/>
              </a:rPr>
              <a:t>"Средняя школа № 3"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616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62642" y="1368426"/>
            <a:ext cx="10515600" cy="435133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Наставничество</a:t>
            </a:r>
            <a:r>
              <a:rPr lang="ru-RU" dirty="0" smtClean="0"/>
              <a:t> – одна из форм педагогической деятельности, направленная на передачу опыта, знаний, формирование компетенций и развитие личностных качеств (общих компетенций) наставляемого в процессе их совместной деятельности с наставником.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7388" y="3946123"/>
            <a:ext cx="3024612" cy="30246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6672" y="703877"/>
            <a:ext cx="106421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«Ученик –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ученик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Сущность данной формы предполагает взаимодействие учащихся, при котором один из учащихся находится на более высокой ступени образования и обладает организаторскими и лидерскими качествами, позволяющими ему оказать весомое влияние на наставляемого, лишённое, тем не менее, строгой субординации. Т.е. ребёнок, у которого какой-либо навык получается лучше, помогает справится с трудностями другому ученику под руководством педагога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8419" y="2961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Они могут помогать друг другу и вместе решать </a:t>
            </a:r>
            <a:r>
              <a:rPr lang="ru-RU" b="1" dirty="0" smtClean="0">
                <a:solidFill>
                  <a:srgbClr val="7030A0"/>
                </a:solidFill>
              </a:rPr>
              <a:t>следующие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0780" y="1328468"/>
            <a:ext cx="11621219" cy="466734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Образовательные.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Наставник помогает преодолеть проблемы с учебой или, наоборот, одаренному ребенку — проявить себя и реализовать свои сильные стороны. Например, объясняет, как решать уравнения, или готовит к участию в школьной олимпиаде.</a:t>
            </a:r>
          </a:p>
          <a:p>
            <a:r>
              <a:rPr lang="ru-RU" sz="2400" b="1" dirty="0" smtClean="0"/>
              <a:t>Социальные.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Наставник помогает справиться с адаптацией внутри коллектива новичкам, детям с </a:t>
            </a:r>
            <a:r>
              <a:rPr lang="ru-RU" sz="2400" dirty="0" err="1" smtClean="0"/>
              <a:t>девиантным</a:t>
            </a:r>
            <a:r>
              <a:rPr lang="ru-RU" sz="2400" dirty="0" smtClean="0"/>
              <a:t> поведением, с ограниченными возможностями здоровья. Например, знакомит ребенка с другими учениками, организует игры на сплочение, помогает выстроить отношения со сверстниками.</a:t>
            </a:r>
          </a:p>
          <a:p>
            <a:r>
              <a:rPr lang="ru-RU" sz="2400" b="1" dirty="0" smtClean="0"/>
              <a:t>Индивидуальные.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Наставник помогает решить жизненные проблемы ребенка, реализовывать его амбиции, желания, цели. Например, если подопечный мечтает о велосипеде, наставник рассказывает ему об основах финансовой грамотности: как накопить нужную сумму и как грамотно обращаться с деньгами.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V="1">
            <a:off x="-2649473" y="3345886"/>
            <a:ext cx="6076763" cy="1581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672" y="24182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УЧЕБНАЯ 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ДЕЯТЕЛЬНОСТЬ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Литературное чтение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начале каждого урока </a:t>
            </a:r>
            <a:r>
              <a:rPr lang="ru-RU" dirty="0" err="1" smtClean="0"/>
              <a:t>проводятя</a:t>
            </a:r>
            <a:r>
              <a:rPr lang="ru-RU" dirty="0" smtClean="0"/>
              <a:t> пятиминутку чтения. Ученики читают в паре «</a:t>
            </a:r>
            <a:r>
              <a:rPr lang="ru-RU" dirty="0" err="1" smtClean="0"/>
              <a:t>Сильный-слабый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Наставник читает 3 предложения, наставляемый – следит (задействована внутренняя речь), затем читает одно предложение. Таким образом читают в течение 5 минут.</a:t>
            </a:r>
          </a:p>
          <a:p>
            <a:pPr>
              <a:buNone/>
            </a:pPr>
            <a:r>
              <a:rPr lang="ru-RU" dirty="0" smtClean="0"/>
              <a:t>Хоровое чтение «Буксир». При этом наставник внезапно останавливается и просит показать в тексте прочитанное последнее слово.</a:t>
            </a:r>
          </a:p>
          <a:p>
            <a:pPr>
              <a:buNone/>
            </a:pPr>
            <a:r>
              <a:rPr lang="ru-RU" dirty="0" smtClean="0"/>
              <a:t>Наставник заранее в незнакомом тексте подчеркивает сложные слова, Наставляемый читает каждое слово сначала по слогам, затем целыми словами.</a:t>
            </a:r>
          </a:p>
          <a:p>
            <a:pPr>
              <a:buNone/>
            </a:pPr>
            <a:r>
              <a:rPr lang="ru-RU" dirty="0" smtClean="0"/>
              <a:t>Наставник предлагает небольшой текст для прочтения его в темпе скороговорки. Читать текст надо несколько раз подряд, постепенно ускоряясь.</a:t>
            </a:r>
          </a:p>
          <a:p>
            <a:pPr>
              <a:buNone/>
            </a:pPr>
            <a:r>
              <a:rPr lang="ru-RU" dirty="0" smtClean="0"/>
              <a:t>В пятницу наставник замеряет количество слов, прочитанных за 1 мин.</a:t>
            </a:r>
          </a:p>
          <a:p>
            <a:pPr>
              <a:buNone/>
            </a:pPr>
            <a:r>
              <a:rPr lang="ru-RU" dirty="0" smtClean="0"/>
              <a:t>По итогам проверки техники чтения в конце учебного года, можно видеть хороший прирост. Если в 1 полугодии в норму не укладывалось 5 чел, то во 2 полугодии – 3 человека, при этом у этих учеников увеличилась техника чтения на 10-15 слов.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92370"/>
            <a:ext cx="10515600" cy="468459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Приём “ Математическое лото”, работа в парах при изучении таблицы умножения. Дети вдвоём закрывают карточку с примерами на умножение карточкой с ответом, когда все ответы перевернут другой стороной, то получится картинка (зайчик или белка).</a:t>
            </a:r>
          </a:p>
          <a:p>
            <a:pPr>
              <a:buNone/>
            </a:pPr>
            <a:r>
              <a:rPr lang="ru-RU" dirty="0" smtClean="0"/>
              <a:t>Наставник помогает выучить сложные случаи табличного умножения с помощью приема «Ассоциации». Например, 7x8=56 (56-регион Оренбургской области)</a:t>
            </a:r>
          </a:p>
          <a:p>
            <a:pPr>
              <a:buNone/>
            </a:pPr>
            <a:r>
              <a:rPr lang="ru-RU" dirty="0" smtClean="0"/>
              <a:t>Заучивание табличных случаев в виде скороговорки: 8x8=64 (8864- числа расположены в порядке убывания на 2)</a:t>
            </a:r>
          </a:p>
          <a:p>
            <a:pPr>
              <a:buNone/>
            </a:pPr>
            <a:r>
              <a:rPr lang="ru-RU" dirty="0" smtClean="0"/>
              <a:t>На уроках идёт сотрудничество между учащимися, никто не чувствует себя ущербным, не стесняется своих ошибок. Формируется главный мотив – познавательный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Окружающий мир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47645"/>
            <a:ext cx="10515600" cy="45293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Ученику трудно было заучить название месяцев, тогда наставник применил прием «Буквенный код» – образование смысловых фраз из начальных букв или использование аббревиатур. Например, осенние месяцы – это СОН (сентябрь, октябрь, ноябрь), месяцы, в которых 30 дней - САНИ (сентябрь, апрель, ноябрь, июнь)</a:t>
            </a:r>
          </a:p>
          <a:p>
            <a:pPr>
              <a:buNone/>
            </a:pPr>
            <a:r>
              <a:rPr lang="ru-RU" dirty="0" smtClean="0"/>
              <a:t>-Я расскажу, а ты послушай (Наставник рассказывает повторно по частям , наставляемый слушает )</a:t>
            </a:r>
          </a:p>
          <a:p>
            <a:pPr>
              <a:buNone/>
            </a:pPr>
            <a:r>
              <a:rPr lang="ru-RU" dirty="0" smtClean="0"/>
              <a:t>-Я расскажу, а ты попробуй (Наставник рассказывает повторно по частям , наставляемый подбирает картинку или ключевое слово к части рассказа, выкладывает на парту)</a:t>
            </a:r>
          </a:p>
          <a:p>
            <a:pPr>
              <a:buNone/>
            </a:pPr>
            <a:r>
              <a:rPr lang="ru-RU" dirty="0" smtClean="0"/>
              <a:t>-Сделаем вместе (Совместный рассказ по картинному или словесному плану)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Русский язык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3245" y="1483743"/>
            <a:ext cx="10620555" cy="46932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Использование карточек – </a:t>
            </a:r>
            <a:r>
              <a:rPr lang="ru-RU" dirty="0" err="1" smtClean="0"/>
              <a:t>проверялочек</a:t>
            </a:r>
            <a:r>
              <a:rPr lang="ru-RU" dirty="0" smtClean="0"/>
              <a:t>: каждый участник занятий попеременно выступает в роли то «ученика», то «учителя». Сначала вопрос читает наставляемый и внимательно слушает, как отвечает наставник. Потом они меняются ролями.</a:t>
            </a:r>
          </a:p>
          <a:p>
            <a:pPr>
              <a:buNone/>
            </a:pPr>
            <a:r>
              <a:rPr lang="ru-RU" dirty="0" smtClean="0"/>
              <a:t>Интересно проходит работа по разгадыванию кроссвордов, состоящих из словарных слов. Один ученик (Наставник) отгадывает, а другой проверяет написание этих слов по орфографическому словарю (Наставляемый), затем они меняются ролями.</a:t>
            </a:r>
          </a:p>
          <a:p>
            <a:pPr>
              <a:buNone/>
            </a:pPr>
            <a:r>
              <a:rPr lang="ru-RU" dirty="0" smtClean="0"/>
              <a:t>Наставники используют приём ассоциаций при изучении словарных Например, пассажир – </a:t>
            </a:r>
            <a:r>
              <a:rPr lang="ru-RU" dirty="0" err="1" smtClean="0"/>
              <a:t>пассажир</a:t>
            </a:r>
            <a:r>
              <a:rPr lang="ru-RU" dirty="0" smtClean="0"/>
              <a:t> берет билет в кассе, улица – на улице встречаю знакомые лица, запад – на западе солнце падает.</a:t>
            </a:r>
          </a:p>
          <a:p>
            <a:pPr>
              <a:buNone/>
            </a:pPr>
            <a:r>
              <a:rPr lang="ru-RU" dirty="0" smtClean="0"/>
              <a:t>Игра «В слове спряталось другое слово». Например, горизонт – гори, зонт, облако – на облаке лак, пловец – </a:t>
            </a:r>
            <a:r>
              <a:rPr lang="ru-RU" dirty="0" err="1" smtClean="0"/>
              <a:t>пловец</a:t>
            </a:r>
            <a:r>
              <a:rPr lang="ru-RU" dirty="0" smtClean="0"/>
              <a:t> плывет в плове.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672" y="24182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ВНЕУРОЧНАЯ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ДЕЯТЕЛЬНОСТЬ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Исследовательская и творческая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Мы сформировали микро группу детей как учебное сообщество. Ребята–наставники давали советы, обсуждали вопросы. Совместная работа дала мощный импульс детскому мышлению, позволила увидеть множество интересных проблем для собственных изысканий. </a:t>
            </a:r>
          </a:p>
          <a:p>
            <a:pPr algn="just">
              <a:buNone/>
            </a:pPr>
            <a:r>
              <a:rPr lang="ru-RU" dirty="0" smtClean="0"/>
              <a:t>		Старшеклассники оказывают помощь ученикам начальной школы в подготовке к конкурсам и олимпиадам в течение учебного года.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НАСТАВНИЧЕСТВО – ЭТО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 smtClean="0"/>
              <a:t>универсальная технология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Передачи</a:t>
            </a:r>
            <a:r>
              <a:rPr lang="ru-RU" dirty="0" smtClean="0"/>
              <a:t>: опыта, знаний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Формирования</a:t>
            </a:r>
            <a:r>
              <a:rPr lang="ru-RU" dirty="0" smtClean="0"/>
              <a:t>: навыков, компетенций, ценностей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i="1" dirty="0" smtClean="0"/>
              <a:t>Неформальное </a:t>
            </a:r>
            <a:r>
              <a:rPr lang="ru-RU" b="1" i="1" dirty="0" err="1" smtClean="0"/>
              <a:t>взаимообогощающее</a:t>
            </a:r>
            <a:r>
              <a:rPr lang="ru-RU" b="1" i="1" dirty="0" smtClean="0"/>
              <a:t> общение</a:t>
            </a:r>
            <a:r>
              <a:rPr lang="ru-RU" i="1" dirty="0" smtClean="0"/>
              <a:t>, основанное на </a:t>
            </a:r>
            <a:r>
              <a:rPr lang="ru-RU" b="1" i="1" dirty="0" smtClean="0"/>
              <a:t>доверии и партнёрстве 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3880" y="-566871"/>
            <a:ext cx="4275987" cy="4275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86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Группа продлённого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На самоподготовке активно используется взаимопомощь детей: когда один ребенок чему-то научился, понял материал, а другой попросил объяснить. Каждому ребенку дается шанс стать для кого-то помогающим, и дети становятся интересными друг для друга людьми, объясняющий чувствует себя значимым ценным человеком. Так закладываются основы эффективного взаимодействия, сплочения в коллективе, поддерживается интерес к учебной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методики внедрения «Наставничества»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Выступая в роли наставника, школьники проявляют свои лучшие качества, активизируют скрытый потенциал, становятся увереннее и </a:t>
            </a:r>
            <a:r>
              <a:rPr lang="ru-RU" dirty="0" err="1" smtClean="0"/>
              <a:t>эмпатичнее</a:t>
            </a:r>
            <a:r>
              <a:rPr lang="ru-RU" dirty="0" smtClean="0"/>
              <a:t>. Дети, получающие поддержку от сверстников или школьников немного старше себя, чувствуют заботу, свою нужность, приобретают навыки решения проблем. Ученики начали активнее участвовать в творческой проектной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МОДЕЛЬ НАСТАВНИЧЕСТВА ПОЗВОЛЯЕТ СИСТЕМЕ ОБРАЗОВАНИЯ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Сделать </a:t>
            </a:r>
            <a:r>
              <a:rPr lang="ru-RU" dirty="0"/>
              <a:t>образовательные возможности каждого в любом возрасте равными.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Открыться широкому социокультурному окружению, актуализировать педагогический потенциал здоровых сил общества.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Реализовать воспитательный потенциал инициативных граждан разного возраста, имеющих способности и потребности передавать знания и многолинейный опыт подрастающему поколению.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451" y="1803423"/>
            <a:ext cx="2054180" cy="205418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69701" y="1661375"/>
            <a:ext cx="10684099" cy="5151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7751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ВНЕДРЕНИЯ НАСТАВНИЧЕСТВА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максимально полное </a:t>
            </a:r>
            <a:r>
              <a:rPr lang="ru-RU" i="1" dirty="0"/>
              <a:t>раскрытие потенциала </a:t>
            </a:r>
            <a:r>
              <a:rPr lang="ru-RU" dirty="0"/>
              <a:t>личности наставляемого, необходимого для успешной личной и профессиональной самореализации в современных условиях </a:t>
            </a:r>
            <a:r>
              <a:rPr lang="ru-RU" dirty="0" smtClean="0"/>
              <a:t>неопределенности;</a:t>
            </a:r>
          </a:p>
          <a:p>
            <a:r>
              <a:rPr lang="ru-RU" dirty="0"/>
              <a:t>создание условий для формирования самоопределения и профессиональной эффективной системы поддержки, ориентации всех обучающихся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7388" y="3946123"/>
            <a:ext cx="3024612" cy="302461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69701" y="1661375"/>
            <a:ext cx="10684099" cy="5151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684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НАСТАВНИЧЕСТВА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215" y="1825625"/>
            <a:ext cx="10515600" cy="4351338"/>
          </a:xfrm>
        </p:spPr>
        <p:txBody>
          <a:bodyPr/>
          <a:lstStyle/>
          <a:p>
            <a:r>
              <a:rPr lang="ru-RU" dirty="0" smtClean="0"/>
              <a:t>организовать грамотное педагогическое сопровождение, в наставнической деятельности «первоклассник – ребёнок дошкольник», при выборе содержания и способов организации деятельности с детьми;</a:t>
            </a:r>
          </a:p>
          <a:p>
            <a:r>
              <a:rPr lang="ru-RU" dirty="0" smtClean="0"/>
              <a:t> активно вовлекать в наставническую деятельность всех участников образовательных отношений;</a:t>
            </a:r>
          </a:p>
          <a:p>
            <a:r>
              <a:rPr lang="ru-RU" dirty="0" smtClean="0"/>
              <a:t>воспитывать у детей готовность доводить дело до конца, склонность к анализу и самоанализу деятельности, умение представить результат своей деятельности.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54967" y="4375412"/>
            <a:ext cx="2780582" cy="278058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69701" y="1661375"/>
            <a:ext cx="10684099" cy="5151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868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РОЛИ УЧАСТНИКОВ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/>
              <a:t>Наставляемый 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Наставник 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Куратор </a:t>
            </a:r>
          </a:p>
          <a:p>
            <a:pPr marL="514350" indent="-514350">
              <a:buAutoNum type="arabicPeriod"/>
            </a:pPr>
            <a:r>
              <a:rPr lang="ru-RU" sz="4000" dirty="0" err="1" smtClean="0"/>
              <a:t>Тьютор</a:t>
            </a:r>
            <a:r>
              <a:rPr lang="ru-RU" sz="4000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Тренер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7388" y="3946123"/>
            <a:ext cx="3024612" cy="302461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69701" y="1661375"/>
            <a:ext cx="10684099" cy="5151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972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ребят формируется уважительное отношение и чувство принадлежности к своей семье и к сообществу детей и взрослых в ОУ;</a:t>
            </a:r>
          </a:p>
          <a:p>
            <a:r>
              <a:rPr lang="ru-RU" dirty="0" smtClean="0"/>
              <a:t>у ребят развивается </a:t>
            </a:r>
            <a:r>
              <a:rPr lang="ru-RU" dirty="0" err="1" smtClean="0"/>
              <a:t>саморегуляция</a:t>
            </a:r>
            <a:r>
              <a:rPr lang="ru-RU" dirty="0" smtClean="0"/>
              <a:t> и происходит накопление личностного опыта, приобретаемого в процессе совместной деятельности с педагогом и другими детьми;</a:t>
            </a:r>
          </a:p>
          <a:p>
            <a:r>
              <a:rPr lang="ru-RU" dirty="0" smtClean="0"/>
              <a:t>у детей формируется умение планировать свои действия, контролировать и корректировать результат своей деятельности;</a:t>
            </a:r>
          </a:p>
          <a:p>
            <a:r>
              <a:rPr lang="ru-RU" dirty="0" smtClean="0"/>
              <a:t>у школьников формируется становление самостоятельности, целенаправленности в профориентации в будущем;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69701" y="1661375"/>
            <a:ext cx="10684099" cy="5151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24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091" y="140838"/>
            <a:ext cx="10515600" cy="1325563"/>
          </a:xfrm>
        </p:spPr>
        <p:txBody>
          <a:bodyPr/>
          <a:lstStyle/>
          <a:p>
            <a:r>
              <a:rPr lang="ru-RU" b="1" dirty="0" smtClean="0"/>
              <a:t>МЕРОПРИЯТИЯ ПО РЕАЛИЗАЦИИ ПРОЕКТА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74785" y="1388856"/>
          <a:ext cx="10343071" cy="5058244"/>
        </p:xfrm>
        <a:graphic>
          <a:graphicData uri="http://schemas.openxmlformats.org/drawingml/2006/table">
            <a:tbl>
              <a:tblPr/>
              <a:tblGrid>
                <a:gridCol w="3404524"/>
                <a:gridCol w="2757046"/>
                <a:gridCol w="1832865"/>
                <a:gridCol w="2348636"/>
              </a:tblGrid>
              <a:tr h="466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Источники получения информации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Сроки исполнения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0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этап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6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Задача: изучение нормативного, методического и информационного материала по организации наставнической деятельности и профессиональной ориентации младших школьников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8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1. Изучение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 подбор материала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 организации наставничества профессиональной ориентации младших школьников.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Анализ методической литературы, сети интернет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Сентябрь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года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ВР,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ДО,</a:t>
                      </a:r>
                      <a:endParaRPr lang="ru-RU" sz="1600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советник директора по 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воспитанию 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 взаимодействию с детскими общественными объединениями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2.Совместная разработка «Дорожной карты» и плана- графика по наставничеству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Методическая литература. План работы по направлению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 2024 года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4.Создание рабочей группы из учащихся старшеклассников ОУ и педагогов школы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Методический материал, практические рекомендации, опрос педагогов</a:t>
                      </a:r>
                      <a:endParaRPr lang="ru-RU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 2024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48" marR="53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859483" y="1109285"/>
            <a:ext cx="10684099" cy="5151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8271" y="17252"/>
            <a:ext cx="12612414" cy="6858000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55609" y="388189"/>
          <a:ext cx="10688126" cy="6360409"/>
        </p:xfrm>
        <a:graphic>
          <a:graphicData uri="http://schemas.openxmlformats.org/drawingml/2006/table">
            <a:tbl>
              <a:tblPr/>
              <a:tblGrid>
                <a:gridCol w="3518104"/>
                <a:gridCol w="2849024"/>
                <a:gridCol w="1894010"/>
                <a:gridCol w="2426988"/>
              </a:tblGrid>
              <a:tr h="27565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Основной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306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Задача: погружение младших школьников в мир наставничества. Знакомство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обучающихся,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определение проблемных мест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, пробелов в знаниях.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1.Анкетирование учащихся  на определение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проблемных мест, пробелов в знаниях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Сбор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обработка анкетных данных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1-2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неделя сентября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Представители учебного сектора Школьного Парламента,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педагог ДО</a:t>
                      </a: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1.Организация  и проведение уроков для обучающихся младших классов в научно-познавательном,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творческом стиле: «Литературная гостиная»,  «Увлекательная химия», «Интеллектуальная игра» и др.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Сбор фото и видео  материала</a:t>
                      </a: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Сентябрь-ноябрь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Представители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учебного сектора Школьного Парламента,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заместитель директора по ВР, педагог ДО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2.Разработка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сценария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и проведение итогового мероприятия: интеллектуального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квеста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Всезнай-КА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Сбор фото и видео  материала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Ноябрь-декабрь 2024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Представители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учебного сектора Школьного Парламента,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заместитель директора по ВР, педагог ДО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496" marR="64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889</Words>
  <Application>Microsoft Office PowerPoint</Application>
  <PresentationFormat>Произвольный</PresentationFormat>
  <Paragraphs>112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НАСТАВНИЧЕСТВО – ЭТО </vt:lpstr>
      <vt:lpstr>ЦЕЛЕВАЯ МОДЕЛЬ НАСТАВНИЧЕСТВА ПОЗВОЛЯЕТ СИСТЕМЕ ОБРАЗОВАНИЯ</vt:lpstr>
      <vt:lpstr>ЦЕЛЬ ВНЕДРЕНИЯ НАСТАВНИЧЕСТВА </vt:lpstr>
      <vt:lpstr>ЗАДАЧИ НАСТАВНИЧЕСТВА </vt:lpstr>
      <vt:lpstr>РОЛИ УЧАСТНИКОВ</vt:lpstr>
      <vt:lpstr>Планируемые результаты</vt:lpstr>
      <vt:lpstr>МЕРОПРИЯТИЯ ПО РЕАЛИЗАЦИИ ПРОЕКТА</vt:lpstr>
      <vt:lpstr>Слайд 9</vt:lpstr>
      <vt:lpstr>Слайд 10</vt:lpstr>
      <vt:lpstr>Слайд 11</vt:lpstr>
      <vt:lpstr>Они могут помогать друг другу и вместе решать следующие задачи: </vt:lpstr>
      <vt:lpstr>УЧЕБНАЯ  ДЕЯТЕЛЬНОСТЬ</vt:lpstr>
      <vt:lpstr>Литературное чтение</vt:lpstr>
      <vt:lpstr>Математика</vt:lpstr>
      <vt:lpstr>Окружающий мир </vt:lpstr>
      <vt:lpstr>Русский язык </vt:lpstr>
      <vt:lpstr>ВНЕУРОЧНАЯ ДЕЯТЕЛЬНОСТЬ</vt:lpstr>
      <vt:lpstr>Исследовательская и творческая деятельность</vt:lpstr>
      <vt:lpstr>Группа продлённого дня</vt:lpstr>
      <vt:lpstr>Итог методики внедрения «Наставничества»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Users</cp:lastModifiedBy>
  <cp:revision>15</cp:revision>
  <dcterms:created xsi:type="dcterms:W3CDTF">2024-11-16T14:35:31Z</dcterms:created>
  <dcterms:modified xsi:type="dcterms:W3CDTF">2024-12-19T09:29:23Z</dcterms:modified>
</cp:coreProperties>
</file>